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40" r:id="rId1"/>
  </p:sldMasterIdLst>
  <p:notesMasterIdLst>
    <p:notesMasterId r:id="rId52"/>
  </p:notesMasterIdLst>
  <p:sldIdLst>
    <p:sldId id="310" r:id="rId2"/>
    <p:sldId id="330" r:id="rId3"/>
    <p:sldId id="311" r:id="rId4"/>
    <p:sldId id="340" r:id="rId5"/>
    <p:sldId id="350" r:id="rId6"/>
    <p:sldId id="341" r:id="rId7"/>
    <p:sldId id="264" r:id="rId8"/>
    <p:sldId id="312" r:id="rId9"/>
    <p:sldId id="329" r:id="rId10"/>
    <p:sldId id="269" r:id="rId11"/>
    <p:sldId id="270" r:id="rId12"/>
    <p:sldId id="338" r:id="rId13"/>
    <p:sldId id="314" r:id="rId14"/>
    <p:sldId id="316" r:id="rId15"/>
    <p:sldId id="353" r:id="rId16"/>
    <p:sldId id="354" r:id="rId17"/>
    <p:sldId id="355" r:id="rId18"/>
    <p:sldId id="356" r:id="rId19"/>
    <p:sldId id="318" r:id="rId20"/>
    <p:sldId id="319" r:id="rId21"/>
    <p:sldId id="320" r:id="rId22"/>
    <p:sldId id="321" r:id="rId23"/>
    <p:sldId id="322" r:id="rId24"/>
    <p:sldId id="343" r:id="rId25"/>
    <p:sldId id="323" r:id="rId26"/>
    <p:sldId id="324" r:id="rId27"/>
    <p:sldId id="325" r:id="rId28"/>
    <p:sldId id="326" r:id="rId29"/>
    <p:sldId id="327" r:id="rId30"/>
    <p:sldId id="331" r:id="rId31"/>
    <p:sldId id="332" r:id="rId32"/>
    <p:sldId id="328" r:id="rId33"/>
    <p:sldId id="351" r:id="rId34"/>
    <p:sldId id="352" r:id="rId35"/>
    <p:sldId id="346" r:id="rId36"/>
    <p:sldId id="334" r:id="rId37"/>
    <p:sldId id="357" r:id="rId38"/>
    <p:sldId id="348" r:id="rId39"/>
    <p:sldId id="335" r:id="rId40"/>
    <p:sldId id="347" r:id="rId41"/>
    <p:sldId id="336" r:id="rId42"/>
    <p:sldId id="337" r:id="rId43"/>
    <p:sldId id="344" r:id="rId44"/>
    <p:sldId id="276" r:id="rId45"/>
    <p:sldId id="345" r:id="rId46"/>
    <p:sldId id="275" r:id="rId47"/>
    <p:sldId id="342" r:id="rId48"/>
    <p:sldId id="289" r:id="rId49"/>
    <p:sldId id="349" r:id="rId50"/>
    <p:sldId id="309" r:id="rId5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72727"/>
    <a:srgbClr val="282424"/>
    <a:srgbClr val="181818"/>
    <a:srgbClr val="E2D700"/>
    <a:srgbClr val="00A45A"/>
    <a:srgbClr val="C40000"/>
    <a:srgbClr val="BED200"/>
    <a:srgbClr val="FFBC01"/>
    <a:srgbClr val="CC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218" autoAdjust="0"/>
    <p:restoredTop sz="74178" autoAdjust="0"/>
  </p:normalViewPr>
  <p:slideViewPr>
    <p:cSldViewPr>
      <p:cViewPr varScale="1">
        <p:scale>
          <a:sx n="86" d="100"/>
          <a:sy n="86" d="100"/>
        </p:scale>
        <p:origin x="-714" y="-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EB8B9-8986-4353-AFBB-297BED22031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829509-1C34-463F-924E-C13654DEC27A}">
      <dgm:prSet/>
      <dgm:spPr/>
      <dgm:t>
        <a:bodyPr/>
        <a:lstStyle/>
        <a:p>
          <a:pPr rtl="0"/>
          <a:r>
            <a:rPr lang="en-US" dirty="0" smtClean="0"/>
            <a:t>Insert entity #1</a:t>
          </a:r>
          <a:endParaRPr lang="en-US" dirty="0"/>
        </a:p>
      </dgm:t>
    </dgm:pt>
    <dgm:pt modelId="{4E3445A2-E7DA-4C00-ABD6-5D91AE3DA58C}" type="parTrans" cxnId="{649814C7-B441-4834-BFAA-01B8C4C0B83B}">
      <dgm:prSet/>
      <dgm:spPr/>
      <dgm:t>
        <a:bodyPr/>
        <a:lstStyle/>
        <a:p>
          <a:endParaRPr lang="en-US"/>
        </a:p>
      </dgm:t>
    </dgm:pt>
    <dgm:pt modelId="{8A1BA327-6764-4A73-B5D2-47049A65266E}" type="sibTrans" cxnId="{649814C7-B441-4834-BFAA-01B8C4C0B83B}">
      <dgm:prSet/>
      <dgm:spPr/>
      <dgm:t>
        <a:bodyPr/>
        <a:lstStyle/>
        <a:p>
          <a:endParaRPr lang="en-US"/>
        </a:p>
      </dgm:t>
    </dgm:pt>
    <dgm:pt modelId="{A8B50721-F881-4678-84F7-562529F920C9}">
      <dgm:prSet/>
      <dgm:spPr/>
      <dgm:t>
        <a:bodyPr/>
        <a:lstStyle/>
        <a:p>
          <a:pPr rtl="0"/>
          <a:r>
            <a:rPr lang="en-US" smtClean="0"/>
            <a:t>Insert entity #2</a:t>
          </a:r>
          <a:endParaRPr lang="en-US"/>
        </a:p>
      </dgm:t>
    </dgm:pt>
    <dgm:pt modelId="{A75C76A8-5243-44B6-A3F5-FC47F5DBD3D9}" type="parTrans" cxnId="{98904E88-FF67-431F-B81E-ECA86544E8FB}">
      <dgm:prSet/>
      <dgm:spPr/>
      <dgm:t>
        <a:bodyPr/>
        <a:lstStyle/>
        <a:p>
          <a:endParaRPr lang="en-US"/>
        </a:p>
      </dgm:t>
    </dgm:pt>
    <dgm:pt modelId="{59421C16-36AF-49A6-90C1-A57BD7846945}" type="sibTrans" cxnId="{98904E88-FF67-431F-B81E-ECA86544E8FB}">
      <dgm:prSet/>
      <dgm:spPr/>
      <dgm:t>
        <a:bodyPr/>
        <a:lstStyle/>
        <a:p>
          <a:endParaRPr lang="en-US"/>
        </a:p>
      </dgm:t>
    </dgm:pt>
    <dgm:pt modelId="{10D23BEE-DD40-4A88-80B0-AB32FCCE9766}">
      <dgm:prSet/>
      <dgm:spPr/>
      <dgm:t>
        <a:bodyPr/>
        <a:lstStyle/>
        <a:p>
          <a:pPr rtl="0"/>
          <a:r>
            <a:rPr lang="en-US" smtClean="0"/>
            <a:t>Update entity #3</a:t>
          </a:r>
          <a:endParaRPr lang="en-US"/>
        </a:p>
      </dgm:t>
    </dgm:pt>
    <dgm:pt modelId="{E7B3C500-8293-4501-95BC-5B53AF0D51A5}" type="parTrans" cxnId="{BB267032-5606-4A31-BA74-D7A1E259ED1F}">
      <dgm:prSet/>
      <dgm:spPr/>
      <dgm:t>
        <a:bodyPr/>
        <a:lstStyle/>
        <a:p>
          <a:endParaRPr lang="en-US"/>
        </a:p>
      </dgm:t>
    </dgm:pt>
    <dgm:pt modelId="{1EC174B5-8984-465C-B06F-0701E617E94E}" type="sibTrans" cxnId="{BB267032-5606-4A31-BA74-D7A1E259ED1F}">
      <dgm:prSet/>
      <dgm:spPr/>
      <dgm:t>
        <a:bodyPr/>
        <a:lstStyle/>
        <a:p>
          <a:endParaRPr lang="en-US"/>
        </a:p>
      </dgm:t>
    </dgm:pt>
    <dgm:pt modelId="{72A89154-AC82-4BA2-86AF-9DA911D0BBAC}">
      <dgm:prSet/>
      <dgm:spPr/>
      <dgm:t>
        <a:bodyPr/>
        <a:lstStyle/>
        <a:p>
          <a:pPr rtl="0"/>
          <a:r>
            <a:rPr lang="en-US" smtClean="0"/>
            <a:t>Delete collection entity #5 </a:t>
          </a:r>
          <a:endParaRPr lang="en-US"/>
        </a:p>
      </dgm:t>
    </dgm:pt>
    <dgm:pt modelId="{DA8BDB93-C08E-45A8-8DFC-2E0EFE2184AF}" type="parTrans" cxnId="{DD44BCF7-68D5-4B27-9316-3305AE5D4E38}">
      <dgm:prSet/>
      <dgm:spPr/>
      <dgm:t>
        <a:bodyPr/>
        <a:lstStyle/>
        <a:p>
          <a:endParaRPr lang="en-US"/>
        </a:p>
      </dgm:t>
    </dgm:pt>
    <dgm:pt modelId="{55084489-D76F-483D-9256-02B60EFFF4CB}" type="sibTrans" cxnId="{DD44BCF7-68D5-4B27-9316-3305AE5D4E38}">
      <dgm:prSet/>
      <dgm:spPr/>
      <dgm:t>
        <a:bodyPr/>
        <a:lstStyle/>
        <a:p>
          <a:endParaRPr lang="en-US"/>
        </a:p>
      </dgm:t>
    </dgm:pt>
    <dgm:pt modelId="{95BC0C8E-9367-40CA-9B4B-5470227F7AF7}">
      <dgm:prSet/>
      <dgm:spPr/>
      <dgm:t>
        <a:bodyPr/>
        <a:lstStyle/>
        <a:p>
          <a:pPr rtl="0"/>
          <a:r>
            <a:rPr lang="en-US" smtClean="0"/>
            <a:t>Update collection entity #6</a:t>
          </a:r>
          <a:endParaRPr lang="en-US"/>
        </a:p>
      </dgm:t>
    </dgm:pt>
    <dgm:pt modelId="{E26FDE6A-6645-488B-A4E7-CB60907531FC}" type="parTrans" cxnId="{4D48831E-7EF9-4BE4-83C8-28CDF8F76F31}">
      <dgm:prSet/>
      <dgm:spPr/>
      <dgm:t>
        <a:bodyPr/>
        <a:lstStyle/>
        <a:p>
          <a:endParaRPr lang="en-US"/>
        </a:p>
      </dgm:t>
    </dgm:pt>
    <dgm:pt modelId="{72B78C94-EAF0-4920-B095-D00236A57BA2}" type="sibTrans" cxnId="{4D48831E-7EF9-4BE4-83C8-28CDF8F76F31}">
      <dgm:prSet/>
      <dgm:spPr/>
      <dgm:t>
        <a:bodyPr/>
        <a:lstStyle/>
        <a:p>
          <a:endParaRPr lang="en-US"/>
        </a:p>
      </dgm:t>
    </dgm:pt>
    <dgm:pt modelId="{F355BFBA-E27B-4F94-96BA-B4EB1BB5B8E8}">
      <dgm:prSet/>
      <dgm:spPr/>
      <dgm:t>
        <a:bodyPr/>
        <a:lstStyle/>
        <a:p>
          <a:pPr rtl="0"/>
          <a:r>
            <a:rPr lang="en-US" smtClean="0"/>
            <a:t>Delete entity #8</a:t>
          </a:r>
          <a:endParaRPr lang="en-US"/>
        </a:p>
      </dgm:t>
    </dgm:pt>
    <dgm:pt modelId="{DC1D087C-4037-455F-BB7F-EF87272782E5}" type="parTrans" cxnId="{F99D6A39-3DC8-44DC-A276-A44D5620F8D6}">
      <dgm:prSet/>
      <dgm:spPr/>
      <dgm:t>
        <a:bodyPr/>
        <a:lstStyle/>
        <a:p>
          <a:endParaRPr lang="en-US"/>
        </a:p>
      </dgm:t>
    </dgm:pt>
    <dgm:pt modelId="{38E718DC-00F9-4943-A92C-0AC8E44BD455}" type="sibTrans" cxnId="{F99D6A39-3DC8-44DC-A276-A44D5620F8D6}">
      <dgm:prSet/>
      <dgm:spPr/>
      <dgm:t>
        <a:bodyPr/>
        <a:lstStyle/>
        <a:p>
          <a:endParaRPr lang="en-US"/>
        </a:p>
      </dgm:t>
    </dgm:pt>
    <dgm:pt modelId="{EF951251-69D1-4CAD-ADF4-00C0C2A727BD}" type="pres">
      <dgm:prSet presAssocID="{F3DEB8B9-8986-4353-AFBB-297BED2203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4BEA85-62CF-44E0-8A24-5133AEF1109D}" type="pres">
      <dgm:prSet presAssocID="{0F829509-1C34-463F-924E-C13654DEC27A}" presName="linNode" presStyleCnt="0"/>
      <dgm:spPr/>
    </dgm:pt>
    <dgm:pt modelId="{69AA008D-FF7A-4DE1-A8CE-330DF38634CA}" type="pres">
      <dgm:prSet presAssocID="{0F829509-1C34-463F-924E-C13654DEC27A}" presName="parentText" presStyleLbl="node1" presStyleIdx="0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BDD52-69EB-43D3-A38B-E94B1CF3D157}" type="pres">
      <dgm:prSet presAssocID="{8A1BA327-6764-4A73-B5D2-47049A65266E}" presName="sp" presStyleCnt="0"/>
      <dgm:spPr/>
    </dgm:pt>
    <dgm:pt modelId="{F003AB12-608F-4547-84F6-D5A958C2AB6C}" type="pres">
      <dgm:prSet presAssocID="{A8B50721-F881-4678-84F7-562529F920C9}" presName="linNode" presStyleCnt="0"/>
      <dgm:spPr/>
    </dgm:pt>
    <dgm:pt modelId="{D3325D99-BE02-41F1-B0C6-8CB0218629F9}" type="pres">
      <dgm:prSet presAssocID="{A8B50721-F881-4678-84F7-562529F920C9}" presName="parentText" presStyleLbl="node1" presStyleIdx="1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9FEBD-1A71-43E8-A785-5E3882A245E2}" type="pres">
      <dgm:prSet presAssocID="{59421C16-36AF-49A6-90C1-A57BD7846945}" presName="sp" presStyleCnt="0"/>
      <dgm:spPr/>
    </dgm:pt>
    <dgm:pt modelId="{853AAD5D-A6BA-4989-8207-C6368BE5B99D}" type="pres">
      <dgm:prSet presAssocID="{10D23BEE-DD40-4A88-80B0-AB32FCCE9766}" presName="linNode" presStyleCnt="0"/>
      <dgm:spPr/>
    </dgm:pt>
    <dgm:pt modelId="{C010F2FB-53F4-4D7C-8CE0-8B0FDFE760FF}" type="pres">
      <dgm:prSet presAssocID="{10D23BEE-DD40-4A88-80B0-AB32FCCE9766}" presName="parentText" presStyleLbl="node1" presStyleIdx="2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4ABDB-5B84-4C4A-8047-76D5775918D4}" type="pres">
      <dgm:prSet presAssocID="{1EC174B5-8984-465C-B06F-0701E617E94E}" presName="sp" presStyleCnt="0"/>
      <dgm:spPr/>
    </dgm:pt>
    <dgm:pt modelId="{5F694823-2C69-4D49-9FBC-2B9C86014E5C}" type="pres">
      <dgm:prSet presAssocID="{72A89154-AC82-4BA2-86AF-9DA911D0BBAC}" presName="linNode" presStyleCnt="0"/>
      <dgm:spPr/>
    </dgm:pt>
    <dgm:pt modelId="{6817CA84-3CAD-48BC-AF0B-D9454540AB6F}" type="pres">
      <dgm:prSet presAssocID="{72A89154-AC82-4BA2-86AF-9DA911D0BBAC}" presName="parentText" presStyleLbl="node1" presStyleIdx="3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AFE22-BAAF-4265-BCD5-787A486BB5C2}" type="pres">
      <dgm:prSet presAssocID="{55084489-D76F-483D-9256-02B60EFFF4CB}" presName="sp" presStyleCnt="0"/>
      <dgm:spPr/>
    </dgm:pt>
    <dgm:pt modelId="{6118A9E0-D82F-4647-9AD8-A08AC1C00A69}" type="pres">
      <dgm:prSet presAssocID="{95BC0C8E-9367-40CA-9B4B-5470227F7AF7}" presName="linNode" presStyleCnt="0"/>
      <dgm:spPr/>
    </dgm:pt>
    <dgm:pt modelId="{87882CF0-E8F0-4D23-81E0-BDD31C5B6748}" type="pres">
      <dgm:prSet presAssocID="{95BC0C8E-9367-40CA-9B4B-5470227F7AF7}" presName="parentText" presStyleLbl="node1" presStyleIdx="4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6D0EC7-1ED9-4320-BFA8-EDA7A4E5E204}" type="pres">
      <dgm:prSet presAssocID="{72B78C94-EAF0-4920-B095-D00236A57BA2}" presName="sp" presStyleCnt="0"/>
      <dgm:spPr/>
    </dgm:pt>
    <dgm:pt modelId="{C4E652CA-244A-41E6-9143-29F3A8289852}" type="pres">
      <dgm:prSet presAssocID="{F355BFBA-E27B-4F94-96BA-B4EB1BB5B8E8}" presName="linNode" presStyleCnt="0"/>
      <dgm:spPr/>
    </dgm:pt>
    <dgm:pt modelId="{5A452BE6-C42E-42CA-9DC7-6FA97444D35F}" type="pres">
      <dgm:prSet presAssocID="{F355BFBA-E27B-4F94-96BA-B4EB1BB5B8E8}" presName="parentText" presStyleLbl="node1" presStyleIdx="5" presStyleCnt="6" custScaleX="1426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44BCF7-68D5-4B27-9316-3305AE5D4E38}" srcId="{F3DEB8B9-8986-4353-AFBB-297BED220312}" destId="{72A89154-AC82-4BA2-86AF-9DA911D0BBAC}" srcOrd="3" destOrd="0" parTransId="{DA8BDB93-C08E-45A8-8DFC-2E0EFE2184AF}" sibTransId="{55084489-D76F-483D-9256-02B60EFFF4CB}"/>
    <dgm:cxn modelId="{649814C7-B441-4834-BFAA-01B8C4C0B83B}" srcId="{F3DEB8B9-8986-4353-AFBB-297BED220312}" destId="{0F829509-1C34-463F-924E-C13654DEC27A}" srcOrd="0" destOrd="0" parTransId="{4E3445A2-E7DA-4C00-ABD6-5D91AE3DA58C}" sibTransId="{8A1BA327-6764-4A73-B5D2-47049A65266E}"/>
    <dgm:cxn modelId="{388A8AB9-2E8D-4463-81D4-3BE048542F74}" type="presOf" srcId="{A8B50721-F881-4678-84F7-562529F920C9}" destId="{D3325D99-BE02-41F1-B0C6-8CB0218629F9}" srcOrd="0" destOrd="0" presId="urn:microsoft.com/office/officeart/2005/8/layout/vList5"/>
    <dgm:cxn modelId="{12F3F068-5D1B-4262-96C8-FB00DEA807E2}" type="presOf" srcId="{72A89154-AC82-4BA2-86AF-9DA911D0BBAC}" destId="{6817CA84-3CAD-48BC-AF0B-D9454540AB6F}" srcOrd="0" destOrd="0" presId="urn:microsoft.com/office/officeart/2005/8/layout/vList5"/>
    <dgm:cxn modelId="{001894B5-BB3E-42CD-986D-1758B7E8806D}" type="presOf" srcId="{95BC0C8E-9367-40CA-9B4B-5470227F7AF7}" destId="{87882CF0-E8F0-4D23-81E0-BDD31C5B6748}" srcOrd="0" destOrd="0" presId="urn:microsoft.com/office/officeart/2005/8/layout/vList5"/>
    <dgm:cxn modelId="{FF6BD1CE-C658-4B99-9E38-07494E60DF63}" type="presOf" srcId="{0F829509-1C34-463F-924E-C13654DEC27A}" destId="{69AA008D-FF7A-4DE1-A8CE-330DF38634CA}" srcOrd="0" destOrd="0" presId="urn:microsoft.com/office/officeart/2005/8/layout/vList5"/>
    <dgm:cxn modelId="{98904E88-FF67-431F-B81E-ECA86544E8FB}" srcId="{F3DEB8B9-8986-4353-AFBB-297BED220312}" destId="{A8B50721-F881-4678-84F7-562529F920C9}" srcOrd="1" destOrd="0" parTransId="{A75C76A8-5243-44B6-A3F5-FC47F5DBD3D9}" sibTransId="{59421C16-36AF-49A6-90C1-A57BD7846945}"/>
    <dgm:cxn modelId="{F99D6A39-3DC8-44DC-A276-A44D5620F8D6}" srcId="{F3DEB8B9-8986-4353-AFBB-297BED220312}" destId="{F355BFBA-E27B-4F94-96BA-B4EB1BB5B8E8}" srcOrd="5" destOrd="0" parTransId="{DC1D087C-4037-455F-BB7F-EF87272782E5}" sibTransId="{38E718DC-00F9-4943-A92C-0AC8E44BD455}"/>
    <dgm:cxn modelId="{BB267032-5606-4A31-BA74-D7A1E259ED1F}" srcId="{F3DEB8B9-8986-4353-AFBB-297BED220312}" destId="{10D23BEE-DD40-4A88-80B0-AB32FCCE9766}" srcOrd="2" destOrd="0" parTransId="{E7B3C500-8293-4501-95BC-5B53AF0D51A5}" sibTransId="{1EC174B5-8984-465C-B06F-0701E617E94E}"/>
    <dgm:cxn modelId="{87913D0C-E4B9-47AA-B0C1-F701CC169CEA}" type="presOf" srcId="{F355BFBA-E27B-4F94-96BA-B4EB1BB5B8E8}" destId="{5A452BE6-C42E-42CA-9DC7-6FA97444D35F}" srcOrd="0" destOrd="0" presId="urn:microsoft.com/office/officeart/2005/8/layout/vList5"/>
    <dgm:cxn modelId="{9D490598-875A-4CDF-BD7B-C060438C7FF2}" type="presOf" srcId="{10D23BEE-DD40-4A88-80B0-AB32FCCE9766}" destId="{C010F2FB-53F4-4D7C-8CE0-8B0FDFE760FF}" srcOrd="0" destOrd="0" presId="urn:microsoft.com/office/officeart/2005/8/layout/vList5"/>
    <dgm:cxn modelId="{34510F21-07D8-42D3-B940-910B468B1D98}" type="presOf" srcId="{F3DEB8B9-8986-4353-AFBB-297BED220312}" destId="{EF951251-69D1-4CAD-ADF4-00C0C2A727BD}" srcOrd="0" destOrd="0" presId="urn:microsoft.com/office/officeart/2005/8/layout/vList5"/>
    <dgm:cxn modelId="{4D48831E-7EF9-4BE4-83C8-28CDF8F76F31}" srcId="{F3DEB8B9-8986-4353-AFBB-297BED220312}" destId="{95BC0C8E-9367-40CA-9B4B-5470227F7AF7}" srcOrd="4" destOrd="0" parTransId="{E26FDE6A-6645-488B-A4E7-CB60907531FC}" sibTransId="{72B78C94-EAF0-4920-B095-D00236A57BA2}"/>
    <dgm:cxn modelId="{7BBE100C-8817-4FED-803A-C86A22A866A2}" type="presParOf" srcId="{EF951251-69D1-4CAD-ADF4-00C0C2A727BD}" destId="{1B4BEA85-62CF-44E0-8A24-5133AEF1109D}" srcOrd="0" destOrd="0" presId="urn:microsoft.com/office/officeart/2005/8/layout/vList5"/>
    <dgm:cxn modelId="{3CA217BE-E12A-42EE-98BC-82D8E581BF6A}" type="presParOf" srcId="{1B4BEA85-62CF-44E0-8A24-5133AEF1109D}" destId="{69AA008D-FF7A-4DE1-A8CE-330DF38634CA}" srcOrd="0" destOrd="0" presId="urn:microsoft.com/office/officeart/2005/8/layout/vList5"/>
    <dgm:cxn modelId="{8137E439-491C-43BA-9783-548F83B7E897}" type="presParOf" srcId="{EF951251-69D1-4CAD-ADF4-00C0C2A727BD}" destId="{336BDD52-69EB-43D3-A38B-E94B1CF3D157}" srcOrd="1" destOrd="0" presId="urn:microsoft.com/office/officeart/2005/8/layout/vList5"/>
    <dgm:cxn modelId="{50499A89-85D4-4C5B-B23F-3F58AFFA0E06}" type="presParOf" srcId="{EF951251-69D1-4CAD-ADF4-00C0C2A727BD}" destId="{F003AB12-608F-4547-84F6-D5A958C2AB6C}" srcOrd="2" destOrd="0" presId="urn:microsoft.com/office/officeart/2005/8/layout/vList5"/>
    <dgm:cxn modelId="{5E7FDEFB-093B-4AE2-A466-04E8E7D4D2FA}" type="presParOf" srcId="{F003AB12-608F-4547-84F6-D5A958C2AB6C}" destId="{D3325D99-BE02-41F1-B0C6-8CB0218629F9}" srcOrd="0" destOrd="0" presId="urn:microsoft.com/office/officeart/2005/8/layout/vList5"/>
    <dgm:cxn modelId="{93832818-2871-442E-AB05-A4CBA6E84DF7}" type="presParOf" srcId="{EF951251-69D1-4CAD-ADF4-00C0C2A727BD}" destId="{9D59FEBD-1A71-43E8-A785-5E3882A245E2}" srcOrd="3" destOrd="0" presId="urn:microsoft.com/office/officeart/2005/8/layout/vList5"/>
    <dgm:cxn modelId="{A915040C-8A33-4219-B742-8D02F76277D3}" type="presParOf" srcId="{EF951251-69D1-4CAD-ADF4-00C0C2A727BD}" destId="{853AAD5D-A6BA-4989-8207-C6368BE5B99D}" srcOrd="4" destOrd="0" presId="urn:microsoft.com/office/officeart/2005/8/layout/vList5"/>
    <dgm:cxn modelId="{28A3368D-829D-479B-9118-3C96343B8C5C}" type="presParOf" srcId="{853AAD5D-A6BA-4989-8207-C6368BE5B99D}" destId="{C010F2FB-53F4-4D7C-8CE0-8B0FDFE760FF}" srcOrd="0" destOrd="0" presId="urn:microsoft.com/office/officeart/2005/8/layout/vList5"/>
    <dgm:cxn modelId="{BDE97C94-9E01-4271-96CF-0EF9239693FA}" type="presParOf" srcId="{EF951251-69D1-4CAD-ADF4-00C0C2A727BD}" destId="{C224ABDB-5B84-4C4A-8047-76D5775918D4}" srcOrd="5" destOrd="0" presId="urn:microsoft.com/office/officeart/2005/8/layout/vList5"/>
    <dgm:cxn modelId="{8BCD0B5A-4429-4D0F-ADBB-C64AF9DEDF83}" type="presParOf" srcId="{EF951251-69D1-4CAD-ADF4-00C0C2A727BD}" destId="{5F694823-2C69-4D49-9FBC-2B9C86014E5C}" srcOrd="6" destOrd="0" presId="urn:microsoft.com/office/officeart/2005/8/layout/vList5"/>
    <dgm:cxn modelId="{18B7DD52-E95A-4CF3-A75E-F49C21D55702}" type="presParOf" srcId="{5F694823-2C69-4D49-9FBC-2B9C86014E5C}" destId="{6817CA84-3CAD-48BC-AF0B-D9454540AB6F}" srcOrd="0" destOrd="0" presId="urn:microsoft.com/office/officeart/2005/8/layout/vList5"/>
    <dgm:cxn modelId="{1F38EF53-6AE2-4C64-98AE-8C2FE250D96F}" type="presParOf" srcId="{EF951251-69D1-4CAD-ADF4-00C0C2A727BD}" destId="{D1FAFE22-BAAF-4265-BCD5-787A486BB5C2}" srcOrd="7" destOrd="0" presId="urn:microsoft.com/office/officeart/2005/8/layout/vList5"/>
    <dgm:cxn modelId="{4D061B92-8B7D-4D8F-924C-95DB6E8A09FC}" type="presParOf" srcId="{EF951251-69D1-4CAD-ADF4-00C0C2A727BD}" destId="{6118A9E0-D82F-4647-9AD8-A08AC1C00A69}" srcOrd="8" destOrd="0" presId="urn:microsoft.com/office/officeart/2005/8/layout/vList5"/>
    <dgm:cxn modelId="{0A8B4E48-D76C-4E97-A54D-5F9FD9BCC94C}" type="presParOf" srcId="{6118A9E0-D82F-4647-9AD8-A08AC1C00A69}" destId="{87882CF0-E8F0-4D23-81E0-BDD31C5B6748}" srcOrd="0" destOrd="0" presId="urn:microsoft.com/office/officeart/2005/8/layout/vList5"/>
    <dgm:cxn modelId="{3313A14D-149E-44FC-9D20-2EE8EB4F2085}" type="presParOf" srcId="{EF951251-69D1-4CAD-ADF4-00C0C2A727BD}" destId="{996D0EC7-1ED9-4320-BFA8-EDA7A4E5E204}" srcOrd="9" destOrd="0" presId="urn:microsoft.com/office/officeart/2005/8/layout/vList5"/>
    <dgm:cxn modelId="{52DD5E98-0BCC-4CD1-827F-C4A02E98488A}" type="presParOf" srcId="{EF951251-69D1-4CAD-ADF4-00C0C2A727BD}" destId="{C4E652CA-244A-41E6-9143-29F3A8289852}" srcOrd="10" destOrd="0" presId="urn:microsoft.com/office/officeart/2005/8/layout/vList5"/>
    <dgm:cxn modelId="{FB5DE211-F5EE-4928-816D-C66D2850CD95}" type="presParOf" srcId="{C4E652CA-244A-41E6-9143-29F3A8289852}" destId="{5A452BE6-C42E-42CA-9DC7-6FA97444D35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A008D-FF7A-4DE1-A8CE-330DF38634CA}">
      <dsp:nvSpPr>
        <dsp:cNvPr id="0" name=""/>
        <dsp:cNvSpPr/>
      </dsp:nvSpPr>
      <dsp:spPr>
        <a:xfrm>
          <a:off x="1296140" y="889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Insert entity #1</a:t>
          </a:r>
          <a:endParaRPr lang="en-US" sz="1700" kern="1200" dirty="0"/>
        </a:p>
      </dsp:txBody>
      <dsp:txXfrm>
        <a:off x="1321435" y="26184"/>
        <a:ext cx="2685720" cy="467582"/>
      </dsp:txXfrm>
    </dsp:sp>
    <dsp:sp modelId="{D3325D99-BE02-41F1-B0C6-8CB0218629F9}">
      <dsp:nvSpPr>
        <dsp:cNvPr id="0" name=""/>
        <dsp:cNvSpPr/>
      </dsp:nvSpPr>
      <dsp:spPr>
        <a:xfrm>
          <a:off x="1296140" y="544971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Insert entity #2</a:t>
          </a:r>
          <a:endParaRPr lang="en-US" sz="1700" kern="1200"/>
        </a:p>
      </dsp:txBody>
      <dsp:txXfrm>
        <a:off x="1321435" y="570266"/>
        <a:ext cx="2685720" cy="467582"/>
      </dsp:txXfrm>
    </dsp:sp>
    <dsp:sp modelId="{C010F2FB-53F4-4D7C-8CE0-8B0FDFE760FF}">
      <dsp:nvSpPr>
        <dsp:cNvPr id="0" name=""/>
        <dsp:cNvSpPr/>
      </dsp:nvSpPr>
      <dsp:spPr>
        <a:xfrm>
          <a:off x="1296140" y="1089052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Update entity #3</a:t>
          </a:r>
          <a:endParaRPr lang="en-US" sz="1700" kern="1200"/>
        </a:p>
      </dsp:txBody>
      <dsp:txXfrm>
        <a:off x="1321435" y="1114347"/>
        <a:ext cx="2685720" cy="467582"/>
      </dsp:txXfrm>
    </dsp:sp>
    <dsp:sp modelId="{6817CA84-3CAD-48BC-AF0B-D9454540AB6F}">
      <dsp:nvSpPr>
        <dsp:cNvPr id="0" name=""/>
        <dsp:cNvSpPr/>
      </dsp:nvSpPr>
      <dsp:spPr>
        <a:xfrm>
          <a:off x="1296140" y="1633134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Delete collection entity #5 </a:t>
          </a:r>
          <a:endParaRPr lang="en-US" sz="1700" kern="1200"/>
        </a:p>
      </dsp:txBody>
      <dsp:txXfrm>
        <a:off x="1321435" y="1658429"/>
        <a:ext cx="2685720" cy="467582"/>
      </dsp:txXfrm>
    </dsp:sp>
    <dsp:sp modelId="{87882CF0-E8F0-4D23-81E0-BDD31C5B6748}">
      <dsp:nvSpPr>
        <dsp:cNvPr id="0" name=""/>
        <dsp:cNvSpPr/>
      </dsp:nvSpPr>
      <dsp:spPr>
        <a:xfrm>
          <a:off x="1296140" y="2177215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Update collection entity #6</a:t>
          </a:r>
          <a:endParaRPr lang="en-US" sz="1600" kern="1200"/>
        </a:p>
      </dsp:txBody>
      <dsp:txXfrm>
        <a:off x="1321435" y="2202510"/>
        <a:ext cx="2685720" cy="467582"/>
      </dsp:txXfrm>
    </dsp:sp>
    <dsp:sp modelId="{5A452BE6-C42E-42CA-9DC7-6FA97444D35F}">
      <dsp:nvSpPr>
        <dsp:cNvPr id="0" name=""/>
        <dsp:cNvSpPr/>
      </dsp:nvSpPr>
      <dsp:spPr>
        <a:xfrm>
          <a:off x="1296140" y="2721297"/>
          <a:ext cx="2736310" cy="5181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Delete entity #8</a:t>
          </a:r>
          <a:endParaRPr lang="en-US" sz="1600" kern="1200"/>
        </a:p>
      </dsp:txBody>
      <dsp:txXfrm>
        <a:off x="1321435" y="2746592"/>
        <a:ext cx="2685720" cy="467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F48BD-07A7-4EA6-BB24-FADAB26367FF}" type="datetimeFigureOut">
              <a:rPr lang="en-US" smtClean="0"/>
              <a:t>6/1/2010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9C0A8-8280-4A9B-BE94-98ECEC545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5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90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Så jag</a:t>
            </a:r>
            <a:r>
              <a:rPr lang="sv-SE" baseline="0" dirty="0" smtClean="0"/>
              <a:t> döpte om seminariet till: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Imutable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Imutable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9C0A8-8280-4A9B-BE94-98ECEC5457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219200"/>
            <a:ext cx="7680960" cy="3937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  <a:scene3d>
              <a:camera prst="perspectiveRelaxedModerately" fov="7200000"/>
              <a:lightRig rig="threePt" dir="t"/>
            </a:scene3d>
            <a:sp3d extrusionH="12700" contourW="12700" prstMaterial="matte">
              <a:contourClr>
                <a:schemeClr val="bg1"/>
              </a:contourClr>
            </a:sp3d>
          </a:bodyPr>
          <a:lstStyle>
            <a:lvl1pPr>
              <a:defRPr sz="3200">
                <a:solidFill>
                  <a:srgbClr val="FFFF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Star Jedi" pitchFamily="8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219200"/>
            <a:ext cx="3886200" cy="424656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219200"/>
            <a:ext cx="3886200" cy="424656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1676400"/>
            <a:ext cx="3886200" cy="311404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676400"/>
            <a:ext cx="3886200" cy="311404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4778375"/>
            <a:ext cx="9144000" cy="9366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4746625"/>
            <a:ext cx="9144000" cy="13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7" y="1219200"/>
            <a:ext cx="3381375" cy="33059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219200"/>
            <a:ext cx="4681538" cy="33070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5" y="0"/>
            <a:ext cx="3914775" cy="4714875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333500"/>
            <a:ext cx="4572000" cy="299436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778375"/>
            <a:ext cx="9144000" cy="9366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746625"/>
            <a:ext cx="9144000" cy="13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29340"/>
            <a:ext cx="4572000" cy="11041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6/1/2010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190500"/>
            <a:ext cx="7680960" cy="889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219200"/>
            <a:ext cx="7680960" cy="361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5453063"/>
            <a:ext cx="1466850" cy="20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6/1/2010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50" y="5453063"/>
            <a:ext cx="4086225" cy="20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5453063"/>
            <a:ext cx="876300" cy="206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5" r:id="rId3"/>
    <p:sldLayoutId id="2147484747" r:id="rId4"/>
    <p:sldLayoutId id="2147484748" r:id="rId5"/>
    <p:sldLayoutId id="2147484749" r:id="rId6"/>
    <p:sldLayoutId id="2147484750" r:id="rId7"/>
    <p:sldLayoutId id="2147484751" r:id="rId8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403648" y="577293"/>
            <a:ext cx="6840760" cy="8890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4000" b="0" kern="1200" cap="none" spc="0" baseline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endParaRPr lang="sv-SE" dirty="0" smtClean="0">
              <a:solidFill>
                <a:srgbClr val="FFFF00"/>
              </a:solidFill>
              <a:latin typeface="Star Jedi" pitchFamily="82" charset="0"/>
            </a:endParaRPr>
          </a:p>
          <a:p>
            <a:r>
              <a:rPr lang="sv-SE" dirty="0" smtClean="0">
                <a:solidFill>
                  <a:srgbClr val="FFFF00"/>
                </a:solidFill>
                <a:latin typeface="Star Jedi" pitchFamily="82" charset="0"/>
              </a:rPr>
              <a:t>Become the nhibernate Guru</a:t>
            </a:r>
            <a:endParaRPr lang="sv-SE" dirty="0">
              <a:solidFill>
                <a:srgbClr val="FFFF00"/>
              </a:solidFill>
              <a:latin typeface="Star Jedi" pitchFamily="82" charset="0"/>
            </a:endParaRPr>
          </a:p>
        </p:txBody>
      </p:sp>
      <p:pic>
        <p:nvPicPr>
          <p:cNvPr id="1026" name="Picture 2" descr="M:\Dev\OSS\tlo\presentations\devsum10\docs\gur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5867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0"/>
    </mc:Choice>
    <mc:Fallback xmlns="">
      <p:transition spd="slow" advTm="1146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MAPPing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73324"/>
            <a:ext cx="75057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9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23">
        <p14:ferris dir="l"/>
      </p:transition>
    </mc:Choice>
    <mc:Fallback xmlns="">
      <p:transition spd="slow" advTm="441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Mapping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7340"/>
            <a:ext cx="67145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95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17">
        <p14:ferris dir="l"/>
      </p:transition>
    </mc:Choice>
    <mc:Fallback xmlns="">
      <p:transition spd="slow" advTm="2871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example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9348"/>
            <a:ext cx="63531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3491880" y="4099498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76"/>
    </mc:Choice>
    <mc:Fallback xmlns="">
      <p:transition spd="slow" advTm="71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</a:t>
            </a:r>
            <a:r>
              <a:rPr lang="sv-SE" dirty="0" smtClean="0"/>
              <a:t>nit of work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07004970"/>
              </p:ext>
            </p:extLst>
          </p:nvPr>
        </p:nvGraphicFramePr>
        <p:xfrm>
          <a:off x="2771800" y="1633364"/>
          <a:ext cx="5328592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520" y="3068878"/>
            <a:ext cx="223694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session.Flush()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2555776" y="1633364"/>
            <a:ext cx="1080120" cy="3240360"/>
          </a:xfrm>
          <a:prstGeom prst="leftBrace">
            <a:avLst>
              <a:gd name="adj1" fmla="val 8333"/>
              <a:gd name="adj2" fmla="val 50524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419872" y="1777380"/>
            <a:ext cx="216024" cy="29523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13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4"/>
    </mc:Choice>
    <mc:Fallback xmlns="">
      <p:transition spd="slow" advTm="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Transaction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345332"/>
            <a:ext cx="65722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563888" y="3937620"/>
            <a:ext cx="136815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 rot="10800000">
            <a:off x="6372200" y="1921396"/>
            <a:ext cx="1080120" cy="2160240"/>
          </a:xfrm>
          <a:prstGeom prst="leftBrace">
            <a:avLst>
              <a:gd name="adj1" fmla="val 8333"/>
              <a:gd name="adj2" fmla="val 5148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3257" y="2770391"/>
            <a:ext cx="151216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</a:rPr>
              <a:t>Unit Of Work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6"/>
    </mc:Choice>
    <mc:Fallback xmlns="">
      <p:transition spd="slow" advTm="5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Session management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96468"/>
            <a:ext cx="62198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7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Session management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19238"/>
            <a:ext cx="66865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6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Session management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" y="1561356"/>
            <a:ext cx="87534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2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Session management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81436"/>
            <a:ext cx="6696744" cy="206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identity map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857375"/>
            <a:ext cx="65151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eft Brace 6"/>
          <p:cNvSpPr/>
          <p:nvPr/>
        </p:nvSpPr>
        <p:spPr>
          <a:xfrm rot="16200000">
            <a:off x="3977934" y="1588770"/>
            <a:ext cx="540060" cy="4392488"/>
          </a:xfrm>
          <a:prstGeom prst="leftBrace">
            <a:avLst>
              <a:gd name="adj1" fmla="val 8333"/>
              <a:gd name="adj2" fmla="val 5148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23928" y="4078779"/>
            <a:ext cx="8640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7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92"/>
    </mc:Choice>
    <mc:Fallback xmlns="">
      <p:transition spd="slow" advTm="6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55576" y="481236"/>
            <a:ext cx="7680960" cy="576064"/>
          </a:xfrm>
        </p:spPr>
        <p:txBody>
          <a:bodyPr>
            <a:normAutofit/>
          </a:bodyPr>
          <a:lstStyle/>
          <a:p>
            <a:pPr algn="ctr"/>
            <a:r>
              <a:rPr lang="sv-SE" sz="2800" dirty="0" smtClean="0"/>
              <a:t>Torkel Ödegaard</a:t>
            </a:r>
          </a:p>
          <a:p>
            <a:endParaRPr lang="en-US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065412"/>
            <a:ext cx="29146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919" y="3921902"/>
            <a:ext cx="1872208" cy="69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5736" y="4441676"/>
            <a:ext cx="5184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>
                <a:sym typeface="Wingdings" pitchFamily="2" charset="2"/>
              </a:rPr>
              <a:t>www.codinginstinct.com</a:t>
            </a:r>
            <a:endParaRPr lang="sv-SE" dirty="0">
              <a:sym typeface="Wingdings" pitchFamily="2" charset="2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44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22"/>
    </mc:Choice>
    <mc:Fallback xmlns="">
      <p:transition spd="slow" advTm="5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43" y="2785820"/>
            <a:ext cx="6629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identity map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4433025" y="1952420"/>
            <a:ext cx="540060" cy="5400600"/>
          </a:xfrm>
          <a:prstGeom prst="leftBrace">
            <a:avLst>
              <a:gd name="adj1" fmla="val 8333"/>
              <a:gd name="adj2" fmla="val 51489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61656" y="4922750"/>
            <a:ext cx="7200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101822"/>
              </p:ext>
            </p:extLst>
          </p:nvPr>
        </p:nvGraphicFramePr>
        <p:xfrm>
          <a:off x="1307355" y="1273324"/>
          <a:ext cx="6649020" cy="10972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216340"/>
                <a:gridCol w="2216340"/>
                <a:gridCol w="2216340"/>
              </a:tblGrid>
              <a:tr h="360040">
                <a:tc>
                  <a:txBody>
                    <a:bodyPr/>
                    <a:lstStyle/>
                    <a:p>
                      <a:r>
                        <a:rPr lang="sv-SE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ModelName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PilotId</a:t>
                      </a:r>
                      <a:endParaRPr 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sv-SE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Bomber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sv-SE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Interceptor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752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05"/>
    </mc:Choice>
    <mc:Fallback xmlns="">
      <p:transition spd="slow" advTm="82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986" y="1711983"/>
            <a:ext cx="58769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identity map - Problems</a:t>
            </a:r>
            <a:endParaRPr lang="en-US" dirty="0"/>
          </a:p>
        </p:txBody>
      </p:sp>
      <p:cxnSp>
        <p:nvCxnSpPr>
          <p:cNvPr id="4" name="Straight Arrow Connector 3"/>
          <p:cNvCxnSpPr>
            <a:endCxn id="5" idx="3"/>
          </p:cNvCxnSpPr>
          <p:nvPr/>
        </p:nvCxnSpPr>
        <p:spPr>
          <a:xfrm flipH="1">
            <a:off x="1619672" y="2785492"/>
            <a:ext cx="1296144" cy="196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9512" y="2785492"/>
            <a:ext cx="1440160" cy="3920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smtClean="0"/>
              <a:t>Same instance</a:t>
            </a:r>
            <a:endParaRPr lang="en-US" sz="1600" dirty="0"/>
          </a:p>
        </p:txBody>
      </p:sp>
      <p:cxnSp>
        <p:nvCxnSpPr>
          <p:cNvPr id="14" name="Straight Arrow Connector 13"/>
          <p:cNvCxnSpPr>
            <a:endCxn id="5" idx="3"/>
          </p:cNvCxnSpPr>
          <p:nvPr/>
        </p:nvCxnSpPr>
        <p:spPr>
          <a:xfrm flipH="1" flipV="1">
            <a:off x="1619672" y="2981524"/>
            <a:ext cx="864096" cy="1100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3" idx="1"/>
          </p:cNvCxnSpPr>
          <p:nvPr/>
        </p:nvCxnSpPr>
        <p:spPr>
          <a:xfrm>
            <a:off x="5724128" y="4297660"/>
            <a:ext cx="732696" cy="8820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56824" y="4765712"/>
            <a:ext cx="2291640" cy="8280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smtClean="0"/>
              <a:t>Will return instance from identity map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17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1"/>
    </mc:Choice>
    <mc:Fallback xmlns="">
      <p:transition spd="slow" advTm="4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identity map - Problems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9348"/>
            <a:ext cx="72580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ular Callout 8"/>
          <p:cNvSpPr/>
          <p:nvPr/>
        </p:nvSpPr>
        <p:spPr>
          <a:xfrm>
            <a:off x="6516216" y="3865612"/>
            <a:ext cx="2088232" cy="720080"/>
          </a:xfrm>
          <a:prstGeom prst="wedgeRectCallout">
            <a:avLst>
              <a:gd name="adj1" fmla="val -118214"/>
              <a:gd name="adj2" fmla="val -984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Two instances with same id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251520" y="1921396"/>
            <a:ext cx="4680520" cy="1008112"/>
          </a:xfrm>
          <a:prstGeom prst="wedgeRectCallout">
            <a:avLst>
              <a:gd name="adj1" fmla="val -6165"/>
              <a:gd name="adj2" fmla="val 200459"/>
            </a:avLst>
          </a:prstGeom>
          <a:gradFill flip="none" rotWithShape="1">
            <a:gsLst>
              <a:gs pos="0">
                <a:srgbClr val="D72727">
                  <a:shade val="30000"/>
                  <a:satMod val="115000"/>
                </a:srgbClr>
              </a:gs>
              <a:gs pos="50000">
                <a:srgbClr val="D72727">
                  <a:shade val="67500"/>
                  <a:satMod val="115000"/>
                </a:srgbClr>
              </a:gs>
              <a:gs pos="100000">
                <a:srgbClr val="D7272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/>
              <a:t>NHibernate.NonUniqueObjectException</a:t>
            </a:r>
            <a:endParaRPr lang="en-US" sz="1600" dirty="0" smtClean="0"/>
          </a:p>
          <a:p>
            <a:r>
              <a:rPr lang="en-US" sz="1600" dirty="0"/>
              <a:t> </a:t>
            </a:r>
            <a:r>
              <a:rPr lang="en-US" sz="1600" dirty="0" smtClean="0"/>
              <a:t>A</a:t>
            </a:r>
            <a:r>
              <a:rPr lang="en-US" sz="1600" dirty="0"/>
              <a:t> different object with the same identifier value was already associated with the </a:t>
            </a:r>
            <a:r>
              <a:rPr lang="en-US" sz="1600" dirty="0" smtClean="0"/>
              <a:t>session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7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19"/>
    </mc:Choice>
    <mc:Fallback xmlns="">
      <p:transition spd="slow" advTm="74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identity map - Problems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838325"/>
            <a:ext cx="608647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3779912" y="4009628"/>
            <a:ext cx="4680520" cy="1008112"/>
          </a:xfrm>
          <a:prstGeom prst="wedgeRectCallout">
            <a:avLst>
              <a:gd name="adj1" fmla="val -75136"/>
              <a:gd name="adj2" fmla="val -103991"/>
            </a:avLst>
          </a:prstGeom>
          <a:gradFill flip="none" rotWithShape="1">
            <a:gsLst>
              <a:gs pos="0">
                <a:srgbClr val="D72727">
                  <a:shade val="30000"/>
                  <a:satMod val="115000"/>
                </a:srgbClr>
              </a:gs>
              <a:gs pos="50000">
                <a:srgbClr val="D72727">
                  <a:shade val="67500"/>
                  <a:satMod val="115000"/>
                </a:srgbClr>
              </a:gs>
              <a:gs pos="100000">
                <a:srgbClr val="D7272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NHibernate.HibernateException</a:t>
            </a:r>
            <a:endParaRPr lang="en-US" sz="1600" dirty="0" smtClean="0"/>
          </a:p>
          <a:p>
            <a:r>
              <a:rPr lang="en-US" sz="1600" dirty="0" smtClean="0"/>
              <a:t>Identifier</a:t>
            </a:r>
            <a:r>
              <a:rPr lang="en-US" sz="1600" dirty="0"/>
              <a:t> of an instance of </a:t>
            </a:r>
            <a:r>
              <a:rPr lang="en-US" sz="1600" dirty="0" err="1" smtClean="0"/>
              <a:t>TieFighter</a:t>
            </a:r>
            <a:r>
              <a:rPr lang="en-US" sz="1600" dirty="0"/>
              <a:t> was altered </a:t>
            </a:r>
            <a:r>
              <a:rPr lang="en-US" sz="1600" dirty="0" smtClean="0"/>
              <a:t>…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09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0"/>
    </mc:Choice>
    <mc:Fallback xmlns="">
      <p:transition spd="slow" advTm="1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5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65"/>
    </mc:Choice>
    <mc:Fallback xmlns="">
      <p:transition spd="slow" advTm="3146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Cascading</a:t>
            </a:r>
            <a:endParaRPr lang="en-U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58" y="1921396"/>
            <a:ext cx="721042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5292080" y="3649588"/>
            <a:ext cx="2160240" cy="432048"/>
          </a:xfrm>
          <a:prstGeom prst="ellipse">
            <a:avLst/>
          </a:prstGeom>
          <a:solidFill>
            <a:srgbClr val="FF0000">
              <a:alpha val="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8"/>
    </mc:Choice>
    <mc:Fallback xmlns="">
      <p:transition spd="slow" advTm="1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528072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None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Save-update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Delete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Delete-orphan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All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All-delete-orphan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"/>
    </mc:Choice>
    <mc:Fallback xmlns="">
      <p:transition spd="slow" advTm="121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Save-update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13" y="1862137"/>
            <a:ext cx="59055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5004048" y="1646113"/>
            <a:ext cx="3096344" cy="432048"/>
          </a:xfrm>
          <a:prstGeom prst="wedgeRectCallout">
            <a:avLst>
              <a:gd name="adj1" fmla="val -34578"/>
              <a:gd name="adj2" fmla="val 1412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Transient (unsaved) instance 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220072" y="3217540"/>
            <a:ext cx="3113423" cy="432048"/>
          </a:xfrm>
          <a:prstGeom prst="wedgeRectCallout">
            <a:avLst>
              <a:gd name="adj1" fmla="val -58760"/>
              <a:gd name="adj2" fmla="val -1109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Transient (unsaved) instance 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3959975" y="427267"/>
            <a:ext cx="702075" cy="7866797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4711704"/>
            <a:ext cx="5976664" cy="646331"/>
          </a:xfrm>
          <a:prstGeom prst="rect">
            <a:avLst/>
          </a:prstGeom>
          <a:gradFill>
            <a:gsLst>
              <a:gs pos="0">
                <a:schemeClr val="accent2">
                  <a:shade val="63000"/>
                </a:schemeClr>
              </a:gs>
              <a:gs pos="30000">
                <a:schemeClr val="accent2">
                  <a:shade val="90000"/>
                  <a:satMod val="110000"/>
                </a:schemeClr>
              </a:gs>
              <a:gs pos="45000">
                <a:schemeClr val="accent2">
                  <a:shade val="100000"/>
                  <a:satMod val="118000"/>
                </a:schemeClr>
              </a:gs>
              <a:gs pos="55000">
                <a:schemeClr val="accent2">
                  <a:shade val="100000"/>
                  <a:satMod val="118000"/>
                </a:schemeClr>
              </a:gs>
              <a:gs pos="73000">
                <a:schemeClr val="accent2">
                  <a:shade val="90000"/>
                  <a:satMod val="110000"/>
                </a:schemeClr>
              </a:gs>
              <a:gs pos="100000">
                <a:schemeClr val="accent2">
                  <a:shade val="63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INSERT INTO Pilot ....</a:t>
            </a:r>
          </a:p>
          <a:p>
            <a:r>
              <a:rPr lang="sv-SE" b="1" dirty="0" smtClean="0">
                <a:solidFill>
                  <a:schemeClr val="accent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INSERT INTO TieFighter ...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3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28"/>
    </mc:Choice>
    <mc:Fallback xmlns="">
      <p:transition spd="slow" advTm="8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delete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4946"/>
            <a:ext cx="53625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Left Brace 4"/>
          <p:cNvSpPr/>
          <p:nvPr/>
        </p:nvSpPr>
        <p:spPr>
          <a:xfrm rot="16200000">
            <a:off x="3949921" y="114222"/>
            <a:ext cx="702075" cy="7866797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1626" y="4398659"/>
            <a:ext cx="57606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DELETE TieFighter ...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DELETE Pilot ...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54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81"/>
    </mc:Choice>
    <mc:Fallback xmlns="">
      <p:transition spd="slow" advTm="1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3" y="2003101"/>
            <a:ext cx="60674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5004048" y="1646113"/>
            <a:ext cx="3096344" cy="432048"/>
          </a:xfrm>
          <a:prstGeom prst="wedgeRectCallout">
            <a:avLst>
              <a:gd name="adj1" fmla="val -49472"/>
              <a:gd name="adj2" fmla="val 1688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Transient (unsaved) instance 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220072" y="3217540"/>
            <a:ext cx="3113423" cy="432048"/>
          </a:xfrm>
          <a:prstGeom prst="wedgeRectCallout">
            <a:avLst>
              <a:gd name="adj1" fmla="val -58760"/>
              <a:gd name="adj2" fmla="val -1109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Transient (unsaved) instance 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2165270" y="4369668"/>
            <a:ext cx="4680520" cy="1008112"/>
          </a:xfrm>
          <a:prstGeom prst="wedgeRectCallout">
            <a:avLst>
              <a:gd name="adj1" fmla="val -51183"/>
              <a:gd name="adj2" fmla="val -78752"/>
            </a:avLst>
          </a:prstGeom>
          <a:gradFill flip="none" rotWithShape="1">
            <a:gsLst>
              <a:gs pos="0">
                <a:srgbClr val="D72727">
                  <a:shade val="30000"/>
                  <a:satMod val="115000"/>
                </a:srgbClr>
              </a:gs>
              <a:gs pos="50000">
                <a:srgbClr val="D72727">
                  <a:shade val="67500"/>
                  <a:satMod val="115000"/>
                </a:srgbClr>
              </a:gs>
              <a:gs pos="100000">
                <a:srgbClr val="D7272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NHibernate.TransientObjectException</a:t>
            </a:r>
            <a:r>
              <a:rPr lang="en-US" sz="1600" dirty="0"/>
              <a:t> </a:t>
            </a:r>
            <a:endParaRPr lang="en-US" sz="1600" dirty="0" smtClean="0"/>
          </a:p>
          <a:p>
            <a:r>
              <a:rPr lang="en-US" sz="1600" dirty="0" smtClean="0"/>
              <a:t>Object</a:t>
            </a:r>
            <a:r>
              <a:rPr lang="en-US" sz="1600" dirty="0"/>
              <a:t> references an unsaved transient instance </a:t>
            </a:r>
            <a:r>
              <a:rPr lang="en-US" sz="1600" dirty="0" smtClean="0"/>
              <a:t>-save</a:t>
            </a:r>
            <a:r>
              <a:rPr lang="en-US" sz="1600" dirty="0"/>
              <a:t> the transient instance before flushing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5616" y="3073524"/>
            <a:ext cx="3328352" cy="463470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52426" y="190500"/>
            <a:ext cx="7680960" cy="889000"/>
          </a:xfrm>
        </p:spPr>
        <p:txBody>
          <a:bodyPr/>
          <a:lstStyle/>
          <a:p>
            <a:r>
              <a:rPr lang="sv-SE" dirty="0" smtClean="0"/>
              <a:t>Cascade &amp; None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0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33"/>
    </mc:Choice>
    <mc:Fallback xmlns="">
      <p:transition spd="slow" advTm="105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1720" y="2209428"/>
            <a:ext cx="5112568" cy="720080"/>
          </a:xfrm>
        </p:spPr>
        <p:txBody>
          <a:bodyPr/>
          <a:lstStyle/>
          <a:p>
            <a:pPr algn="ctr"/>
            <a:r>
              <a:rPr lang="sv-SE" sz="4000" dirty="0" smtClean="0"/>
              <a:t>Nhibernate?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295636" y="1738252"/>
            <a:ext cx="6840760" cy="72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200" b="0" kern="1200" cap="none" spc="0" baseline="0">
                <a:solidFill>
                  <a:srgbClr val="FFFF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Star Jedi" pitchFamily="82" charset="0"/>
                <a:ea typeface="+mj-ea"/>
                <a:cs typeface="Tunga" pitchFamily="2"/>
              </a:defRPr>
            </a:lvl1pPr>
          </a:lstStyle>
          <a:p>
            <a:pPr algn="ctr"/>
            <a:r>
              <a:rPr lang="sv-SE" dirty="0" smtClean="0">
                <a:solidFill>
                  <a:schemeClr val="tx1">
                    <a:lumMod val="95000"/>
                  </a:schemeClr>
                </a:solidFill>
                <a:latin typeface="+mn-lt"/>
              </a:rPr>
              <a:t>ORM (Object-Relational Mapper)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1475656" y="2713484"/>
            <a:ext cx="6480720" cy="889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200" b="0" kern="1200" cap="none" spc="0" baseline="0">
                <a:solidFill>
                  <a:srgbClr val="FFFF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Star Jedi" pitchFamily="82" charset="0"/>
                <a:ea typeface="+mj-ea"/>
                <a:cs typeface="Tunga" pitchFamily="2"/>
              </a:defRPr>
            </a:lvl1pPr>
          </a:lstStyle>
          <a:p>
            <a:pPr algn="ctr"/>
            <a:r>
              <a:rPr lang="sv-SE" dirty="0" smtClean="0">
                <a:solidFill>
                  <a:schemeClr val="tx1">
                    <a:lumMod val="95000"/>
                  </a:schemeClr>
                </a:solidFill>
                <a:latin typeface="+mn-lt"/>
              </a:rPr>
              <a:t>Transparent persistance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475656" y="3959732"/>
            <a:ext cx="6480720" cy="889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3200" b="0" kern="1200" cap="none" spc="0" baseline="0">
                <a:solidFill>
                  <a:srgbClr val="FFFF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Star Jedi" pitchFamily="82" charset="0"/>
                <a:ea typeface="+mj-ea"/>
                <a:cs typeface="Tunga" pitchFamily="2"/>
              </a:defRPr>
            </a:lvl1pPr>
          </a:lstStyle>
          <a:p>
            <a:pPr algn="ctr"/>
            <a:r>
              <a:rPr lang="sv-SE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Persistence ignorance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7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796"/>
    </mc:Choice>
    <mc:Fallback xmlns="">
      <p:transition spd="slow" advTm="269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6.75188E-7 L 5.55556E-7 -0.3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none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804988"/>
            <a:ext cx="68294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364088" y="2887013"/>
            <a:ext cx="72008" cy="43204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 rot="16200000">
            <a:off x="4220962" y="327652"/>
            <a:ext cx="702075" cy="7866797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667" y="4612089"/>
            <a:ext cx="576064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 TieFighter ...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8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8"/>
    </mc:Choice>
    <mc:Fallback xmlns="">
      <p:transition spd="slow" advTm="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none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76400"/>
            <a:ext cx="617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5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0"/>
    </mc:Choice>
    <mc:Fallback xmlns="">
      <p:transition spd="slow" advTm="94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none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18" y="1849388"/>
            <a:ext cx="54197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Brace 5"/>
          <p:cNvSpPr/>
          <p:nvPr/>
        </p:nvSpPr>
        <p:spPr>
          <a:xfrm rot="16200000">
            <a:off x="3968936" y="1203302"/>
            <a:ext cx="702075" cy="5688633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93054" y="4398659"/>
            <a:ext cx="416562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Pilot ...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77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10" y="8054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smtClean="0">
                <a:latin typeface="Cambria" pitchFamily="18" charset="0"/>
                <a:cs typeface="Arial" pitchFamily="34" charset="0"/>
              </a:rPr>
              <a:t>Why???? I did set cascade = none </a:t>
            </a:r>
            <a:endParaRPr lang="en-US" i="1" dirty="0">
              <a:latin typeface="Cambria" pitchFamily="18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9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7"/>
    </mc:Choice>
    <mc:Fallback xmlns="">
      <p:transition spd="slow" advTm="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Cascade &amp; none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18" y="1849388"/>
            <a:ext cx="54197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eft Brace 5"/>
          <p:cNvSpPr/>
          <p:nvPr/>
        </p:nvSpPr>
        <p:spPr>
          <a:xfrm rot="16200000">
            <a:off x="3968936" y="1203302"/>
            <a:ext cx="702075" cy="5688633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93054" y="4398659"/>
            <a:ext cx="4165629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Pilot ...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9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Attached / Detached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Attached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6671"/>
            <a:ext cx="67627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71600" y="2137420"/>
            <a:ext cx="4896544" cy="1800200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4283968" y="4466109"/>
            <a:ext cx="4680520" cy="1008112"/>
          </a:xfrm>
          <a:prstGeom prst="wedgeRectCallout">
            <a:avLst>
              <a:gd name="adj1" fmla="val -74117"/>
              <a:gd name="adj2" fmla="val -128442"/>
            </a:avLst>
          </a:prstGeom>
          <a:gradFill flip="none" rotWithShape="1">
            <a:gsLst>
              <a:gs pos="0">
                <a:srgbClr val="D72727">
                  <a:shade val="30000"/>
                  <a:satMod val="115000"/>
                </a:srgbClr>
              </a:gs>
              <a:gs pos="50000">
                <a:srgbClr val="D72727">
                  <a:shade val="67500"/>
                  <a:satMod val="115000"/>
                </a:srgbClr>
              </a:gs>
              <a:gs pos="100000">
                <a:srgbClr val="D7272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/>
              <a:t>NHibernate.HibernateException</a:t>
            </a:r>
            <a:endParaRPr lang="en-US" sz="1600" dirty="0" smtClean="0"/>
          </a:p>
          <a:p>
            <a:r>
              <a:rPr lang="en-US" sz="1600" dirty="0" smtClean="0"/>
              <a:t>Illegal</a:t>
            </a:r>
            <a:r>
              <a:rPr lang="en-US" sz="1600" dirty="0"/>
              <a:t> attempt to associate a collection with </a:t>
            </a:r>
            <a:r>
              <a:rPr lang="en-US" sz="1600" dirty="0" smtClean="0"/>
              <a:t>two</a:t>
            </a:r>
          </a:p>
          <a:p>
            <a:r>
              <a:rPr lang="en-US" sz="1600" dirty="0" smtClean="0"/>
              <a:t>open</a:t>
            </a:r>
            <a:r>
              <a:rPr lang="en-US" sz="1600" dirty="0"/>
              <a:t> sessions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4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30"/>
    </mc:Choice>
    <mc:Fallback xmlns="">
      <p:transition spd="slow" advTm="108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Detached</a:t>
            </a:r>
            <a:endParaRPr lang="en-US" dirty="0"/>
          </a:p>
        </p:txBody>
      </p:sp>
      <p:pic>
        <p:nvPicPr>
          <p:cNvPr id="4" name="Picture 2" descr="M:\Dev\OSS\tlo\presentations\nhibernate_elevate\docs\starwars\StarDestory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5372"/>
            <a:ext cx="24907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:\Dev\OSS\tlo\presentations\nhibernate_elevate\docs\starwars\tie_intercepto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285">
            <a:off x="5547037" y="2756473"/>
            <a:ext cx="1041369" cy="65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635896" y="3217540"/>
            <a:ext cx="165618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38113" y="27613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M:\Dev\OSS\tlo\presentations\nhibernate_elevate\docs\starwars\tie_intercepto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285">
            <a:off x="5887843" y="2425204"/>
            <a:ext cx="942345" cy="5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:\Dev\OSS\tlo\presentations\nhibernate_elevate\docs\starwars\tie_intercep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319">
            <a:off x="6584051" y="2757249"/>
            <a:ext cx="14287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:\Dev\OSS\tlo\presentations\nhibernate_elevate\docs\starwars\tie_interceptor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3285">
            <a:off x="6008136" y="3089943"/>
            <a:ext cx="1204076" cy="7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5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Attached / Detached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73" y="1849388"/>
            <a:ext cx="68294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2771800" y="3073524"/>
            <a:ext cx="2952328" cy="47131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38" y="4009628"/>
            <a:ext cx="68008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41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41908"/>
            <a:ext cx="72390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Detached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9592" y="3865612"/>
            <a:ext cx="6624736" cy="1177702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788024" y="4827290"/>
            <a:ext cx="3096344" cy="432048"/>
          </a:xfrm>
          <a:prstGeom prst="wedgeRectCallout">
            <a:avLst>
              <a:gd name="adj1" fmla="val -66164"/>
              <a:gd name="adj2" fmla="val -1256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Updating a detached instance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60032" y="697260"/>
            <a:ext cx="3835490" cy="20313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 INTO TieFighter ...</a:t>
            </a:r>
          </a:p>
          <a:p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StarDestroyer ...</a:t>
            </a:r>
          </a:p>
          <a:p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TieFighter #1 ...</a:t>
            </a:r>
          </a:p>
          <a:p>
            <a:r>
              <a:rPr lang="sv-SE" sz="14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</a:t>
            </a:r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TieFighter #2 ...</a:t>
            </a:r>
          </a:p>
          <a:p>
            <a:r>
              <a:rPr lang="sv-SE" sz="14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</a:t>
            </a:r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TieFighter #3 ...</a:t>
            </a:r>
          </a:p>
          <a:p>
            <a:r>
              <a:rPr lang="sv-SE" sz="14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</a:t>
            </a:r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TieFighter #4 ...</a:t>
            </a:r>
          </a:p>
          <a:p>
            <a:r>
              <a:rPr lang="sv-SE" sz="14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</a:t>
            </a:r>
            <a:r>
              <a:rPr lang="sv-SE" sz="1400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TieFighter #5 </a:t>
            </a:r>
            <a:r>
              <a:rPr lang="sv-SE" sz="14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sv-SE" sz="1400" b="1" dirty="0" smtClean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endParaRPr lang="en-US" sz="1400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6935" y="3175142"/>
            <a:ext cx="6624736" cy="618462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2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73"/>
    </mc:Choice>
    <mc:Fallback xmlns="">
      <p:transition spd="slow" advTm="17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55776" y="1705372"/>
            <a:ext cx="7680960" cy="889000"/>
          </a:xfrm>
        </p:spPr>
        <p:txBody>
          <a:bodyPr/>
          <a:lstStyle/>
          <a:p>
            <a:r>
              <a:rPr lang="sv-SE" dirty="0"/>
              <a:t>The problem?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9552" y="2448040"/>
            <a:ext cx="242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Identity map (L1 Cache)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5895" y="2490332"/>
            <a:ext cx="287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Unit Of Work (Session Flush)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288" y="2490332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Cascading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6213" y="3505572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Attached  &amp;  </a:t>
            </a:r>
            <a:r>
              <a:rPr lang="sv-SE" dirty="0"/>
              <a:t>Detached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2193" y="3505572"/>
            <a:ext cx="3051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smtClean="0"/>
              <a:t>Lazy loading  &amp;  Proxy Objects</a:t>
            </a:r>
            <a:endParaRPr lang="sv-SE" dirty="0"/>
          </a:p>
        </p:txBody>
      </p:sp>
      <p:sp>
        <p:nvSpPr>
          <p:cNvPr id="8" name="Rectangle 7"/>
          <p:cNvSpPr/>
          <p:nvPr/>
        </p:nvSpPr>
        <p:spPr>
          <a:xfrm>
            <a:off x="1860875" y="4513684"/>
            <a:ext cx="320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ID generation </a:t>
            </a:r>
            <a:r>
              <a:rPr lang="sv-SE" dirty="0" smtClean="0"/>
              <a:t> &amp;  </a:t>
            </a:r>
            <a:r>
              <a:rPr lang="sv-SE" dirty="0"/>
              <a:t>unsaved-value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59611" y="451368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9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83"/>
    </mc:Choice>
    <mc:Fallback xmlns="">
      <p:transition spd="slow" advTm="6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026 -0.279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13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ideal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94980"/>
            <a:ext cx="7416824" cy="235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31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Reassociate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21396"/>
            <a:ext cx="69437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4860032" y="985292"/>
            <a:ext cx="3600400" cy="720080"/>
          </a:xfrm>
          <a:prstGeom prst="wedgeRectCallout">
            <a:avLst>
              <a:gd name="adj1" fmla="val -26638"/>
              <a:gd name="adj2" fmla="val 2045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Reassociate (attaches) instance to session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505572"/>
            <a:ext cx="3744416" cy="360040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824919" y="1012293"/>
            <a:ext cx="702075" cy="7560840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31640" y="5143751"/>
            <a:ext cx="5905701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 INTO TieFighter ...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6"/>
    </mc:Choice>
    <mc:Fallback xmlns="">
      <p:transition spd="slow" advTm="1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Merge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61336"/>
            <a:ext cx="79438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5652120" y="769268"/>
            <a:ext cx="3096344" cy="432048"/>
          </a:xfrm>
          <a:prstGeom prst="wedgeRectCallout">
            <a:avLst>
              <a:gd name="adj1" fmla="val -23793"/>
              <a:gd name="adj2" fmla="val 3859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Modified detached Instance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2240138" y="1235596"/>
            <a:ext cx="3096344" cy="893366"/>
          </a:xfrm>
          <a:prstGeom prst="wedgeRectCallout">
            <a:avLst>
              <a:gd name="adj1" fmla="val -57178"/>
              <a:gd name="adj2" fmla="val 1079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Attached instance with modifications 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4241894" y="-82900"/>
            <a:ext cx="702075" cy="8023036"/>
          </a:xfrm>
          <a:prstGeom prst="leftBrace">
            <a:avLst>
              <a:gd name="adj1" fmla="val 8333"/>
              <a:gd name="adj2" fmla="val 5118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7517" y="4279656"/>
            <a:ext cx="6266717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 ... FROM StarDestroyer WHERE ...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 ... FROM TieFigher WHERE ...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INSERT INTO TieFighter ...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10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Lazy Loading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2466975"/>
            <a:ext cx="75152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372200" y="2641476"/>
            <a:ext cx="1368152" cy="360040"/>
          </a:xfrm>
          <a:prstGeom prst="ellipse">
            <a:avLst/>
          </a:prstGeom>
          <a:solidFill>
            <a:srgbClr val="FF0000">
              <a:alpha val="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PRoxy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9388"/>
            <a:ext cx="7067550" cy="1647825"/>
          </a:xfrm>
          <a:prstGeom prst="rect">
            <a:avLst/>
          </a:prstGeom>
          <a:noFill/>
          <a:ln>
            <a:noFill/>
          </a:ln>
          <a:effectLst>
            <a:outerShdw dist="35921" dir="2700000" sx="1000" sy="1000" algn="ctr" rotWithShape="0">
              <a:schemeClr val="bg2"/>
            </a:outerShdw>
            <a:reflection stA="66000" endPos="32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0800000">
            <a:off x="4895938" y="2785492"/>
            <a:ext cx="720080" cy="12601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79772E-6 L 0.03541 0.0394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19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Proxy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7340"/>
            <a:ext cx="440220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5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PRoxy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528763"/>
            <a:ext cx="5162550" cy="2657475"/>
          </a:xfrm>
          <a:prstGeom prst="rect">
            <a:avLst/>
          </a:prstGeom>
          <a:noFill/>
          <a:ln>
            <a:noFill/>
          </a:ln>
          <a:effectLst>
            <a:outerShdw dist="35921" dir="2700000" sx="1000" sy="1000" algn="ctr" rotWithShape="0">
              <a:schemeClr val="bg2"/>
            </a:outerShdw>
            <a:reflection stA="74000" endPos="4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9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unsaved-value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3525"/>
            <a:ext cx="72675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3289547"/>
            <a:ext cx="80486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5576" y="4647069"/>
            <a:ext cx="7632848" cy="360040"/>
          </a:xfrm>
          <a:prstGeom prst="rect">
            <a:avLst/>
          </a:prstGeom>
          <a:solidFill>
            <a:srgbClr val="28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128157" y="4564407"/>
            <a:ext cx="1872208" cy="525365"/>
          </a:xfrm>
          <a:prstGeom prst="ellipse">
            <a:avLst/>
          </a:prstGeom>
          <a:solidFill>
            <a:schemeClr val="accent1">
              <a:alpha val="9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Concurrency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345332"/>
            <a:ext cx="7014923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UPDATE 	Pilot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SET 	Version = 2</a:t>
            </a:r>
          </a:p>
          <a:p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	Name = ’Boba Fett’</a:t>
            </a:r>
          </a:p>
          <a:p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Ranking = 1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	Id 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’62E96390-DDB4-493A-A216-62B45C86312’</a:t>
            </a:r>
          </a:p>
          <a:p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AND Version = 1</a:t>
            </a:r>
          </a:p>
          <a:p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endParaRPr lang="sv-SE" b="1" dirty="0" smtClean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sv-SE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340285" y="4225652"/>
            <a:ext cx="4680520" cy="1008112"/>
          </a:xfrm>
          <a:prstGeom prst="wedgeRectCallout">
            <a:avLst>
              <a:gd name="adj1" fmla="val -86348"/>
              <a:gd name="adj2" fmla="val 10375"/>
            </a:avLst>
          </a:prstGeom>
          <a:gradFill flip="none" rotWithShape="1">
            <a:gsLst>
              <a:gs pos="0">
                <a:srgbClr val="D72727">
                  <a:shade val="30000"/>
                  <a:satMod val="115000"/>
                </a:srgbClr>
              </a:gs>
              <a:gs pos="50000">
                <a:srgbClr val="D72727">
                  <a:shade val="67500"/>
                  <a:satMod val="115000"/>
                </a:srgbClr>
              </a:gs>
              <a:gs pos="100000">
                <a:srgbClr val="D72727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 smtClean="0"/>
              <a:t>NHibernate.StaleObjectException</a:t>
            </a:r>
            <a:endParaRPr lang="en-US" sz="1600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63888" y="1777380"/>
            <a:ext cx="79208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61440" y="2929508"/>
            <a:ext cx="79208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1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6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http</a:t>
            </a:r>
            <a:r>
              <a:rPr lang="en-US" dirty="0"/>
              <a:t>://nhforge.org</a:t>
            </a:r>
            <a:r>
              <a:rPr lang="en-US" dirty="0" smtClean="0"/>
              <a:t>/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http://ayende.com/blog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http://www.codinginstinct.com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http://sharparchitecture.net</a:t>
            </a:r>
            <a:r>
              <a:rPr lang="en-US" dirty="0" smtClean="0"/>
              <a:t>/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http</a:t>
            </a:r>
            <a:r>
              <a:rPr lang="en-US" dirty="0" smtClean="0"/>
              <a:t>://nhprof.com</a:t>
            </a:r>
            <a:endParaRPr lang="sv-SE" dirty="0"/>
          </a:p>
          <a:p>
            <a:pPr marL="285750" indent="-285750">
              <a:buFont typeface="Arial" pitchFamily="34" charset="0"/>
              <a:buChar char="•"/>
            </a:pPr>
            <a:endParaRPr lang="sv-SE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4153644"/>
            <a:ext cx="79804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sv-SE" dirty="0" smtClean="0"/>
              <a:t>Torkel.odegaard@gmail.com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3648" y="913284"/>
            <a:ext cx="1512168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03648" y="1227176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03648" y="3361556"/>
            <a:ext cx="1512168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OrderLine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03648" y="403548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24128" y="928071"/>
            <a:ext cx="1512168" cy="10801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Customer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24128" y="1227385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62041" y="3361556"/>
            <a:ext cx="1512168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Corporate</a:t>
            </a:r>
          </a:p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Customer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662041" y="400962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48264" y="3387416"/>
            <a:ext cx="1512168" cy="12961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Personal</a:t>
            </a:r>
          </a:p>
          <a:p>
            <a:pPr algn="ctr"/>
            <a:r>
              <a:rPr lang="sv-SE" b="1" dirty="0" smtClean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Customer</a:t>
            </a:r>
          </a:p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948264" y="4035488"/>
            <a:ext cx="151216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>
            <a:off x="2159732" y="1993404"/>
            <a:ext cx="0" cy="13681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1"/>
            <a:endCxn id="5" idx="3"/>
          </p:cNvCxnSpPr>
          <p:nvPr/>
        </p:nvCxnSpPr>
        <p:spPr>
          <a:xfrm flipH="1" flipV="1">
            <a:off x="2915816" y="1453344"/>
            <a:ext cx="2808312" cy="14787"/>
          </a:xfrm>
          <a:prstGeom prst="straightConnector1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3" idx="0"/>
          </p:cNvCxnSpPr>
          <p:nvPr/>
        </p:nvCxnSpPr>
        <p:spPr>
          <a:xfrm rot="5400000" flipH="1" flipV="1">
            <a:off x="5272486" y="2153831"/>
            <a:ext cx="1353365" cy="1062087"/>
          </a:xfrm>
          <a:prstGeom prst="bentConnector3">
            <a:avLst>
              <a:gd name="adj1" fmla="val 48237"/>
            </a:avLst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5" idx="0"/>
          </p:cNvCxnSpPr>
          <p:nvPr/>
        </p:nvCxnSpPr>
        <p:spPr>
          <a:xfrm rot="16200000" flipV="1">
            <a:off x="6402669" y="2085737"/>
            <a:ext cx="1379224" cy="1224134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38454" y="29295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15816" y="108820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900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1"/>
    </mc:Choice>
    <mc:Fallback xmlns="">
      <p:transition spd="slow" advTm="36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 animBg="1"/>
      <p:bldP spid="15" grpId="0" animBg="1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M:\Dev\OSS\tlo\presentations\nhibernate_elevate\docs\starwars\StarDestory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2517">
            <a:off x="477248" y="2589436"/>
            <a:ext cx="2490787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M:\Dev\OSS\tlo\presentations\nhibernate_elevate\docs\starwars\tie_bomb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223">
            <a:off x="7151155" y="3218382"/>
            <a:ext cx="1476548" cy="10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:\Dev\OSS\tlo\presentations\nhibernate_elevate\docs\starwars\tie_intercepto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1217">
            <a:off x="3230664" y="2988520"/>
            <a:ext cx="28575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38509" y="697260"/>
            <a:ext cx="2880320" cy="7200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IStarShip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Elbow Connector 5"/>
          <p:cNvCxnSpPr>
            <a:stCxn id="24578" idx="0"/>
            <a:endCxn id="4" idx="2"/>
          </p:cNvCxnSpPr>
          <p:nvPr/>
        </p:nvCxnSpPr>
        <p:spPr>
          <a:xfrm rot="5400000" flipH="1" flipV="1">
            <a:off x="2313299" y="475847"/>
            <a:ext cx="1223876" cy="3106863"/>
          </a:xfrm>
          <a:prstGeom prst="bentConnector3">
            <a:avLst>
              <a:gd name="adj1" fmla="val 32120"/>
            </a:avLst>
          </a:prstGeom>
          <a:ln w="41275">
            <a:solidFill>
              <a:srgbClr val="E2D7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4580" idx="0"/>
            <a:endCxn id="4" idx="2"/>
          </p:cNvCxnSpPr>
          <p:nvPr/>
        </p:nvCxnSpPr>
        <p:spPr>
          <a:xfrm rot="5400000" flipH="1" flipV="1">
            <a:off x="3683863" y="2212147"/>
            <a:ext cx="1589613" cy="12700"/>
          </a:xfrm>
          <a:prstGeom prst="bentConnector3">
            <a:avLst>
              <a:gd name="adj1" fmla="val 50000"/>
            </a:avLst>
          </a:prstGeom>
          <a:ln w="41275">
            <a:solidFill>
              <a:srgbClr val="E2D7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V="1">
            <a:off x="5302348" y="593661"/>
            <a:ext cx="1803828" cy="3463886"/>
          </a:xfrm>
          <a:prstGeom prst="bentConnector3">
            <a:avLst>
              <a:gd name="adj1" fmla="val 54766"/>
            </a:avLst>
          </a:prstGeom>
          <a:ln w="41275">
            <a:solidFill>
              <a:srgbClr val="E2D7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1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5">
        <p14:ferris dir="l"/>
      </p:transition>
    </mc:Choice>
    <mc:Fallback xmlns="">
      <p:transition spd="slow" advTm="759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8054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smtClean="0">
                <a:latin typeface="Cambria" pitchFamily="18" charset="0"/>
                <a:cs typeface="Arial" pitchFamily="34" charset="0"/>
              </a:rPr>
              <a:t>Those </a:t>
            </a:r>
            <a:r>
              <a:rPr lang="sv-SE" i="1" u="sng" dirty="0" smtClean="0">
                <a:latin typeface="Cambria" pitchFamily="18" charset="0"/>
                <a:cs typeface="Arial" pitchFamily="34" charset="0"/>
              </a:rPr>
              <a:t>WERE</a:t>
            </a:r>
            <a:r>
              <a:rPr lang="sv-SE" i="1" dirty="0" smtClean="0">
                <a:latin typeface="Cambria" pitchFamily="18" charset="0"/>
                <a:cs typeface="Arial" pitchFamily="34" charset="0"/>
              </a:rPr>
              <a:t> the droids I was looking for...</a:t>
            </a:r>
            <a:endParaRPr lang="en-US" i="1" dirty="0">
              <a:latin typeface="Cambria" pitchFamily="18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46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7"/>
    </mc:Choice>
    <mc:Fallback xmlns="">
      <p:transition spd="slow" advTm="9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01316"/>
            <a:ext cx="4123719" cy="29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7300"/>
            <a:ext cx="2518296" cy="357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2843808" y="2209428"/>
            <a:ext cx="1728192" cy="551384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3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67"/>
    </mc:Choice>
    <mc:Fallback xmlns="">
      <p:transition spd="slow" advTm="242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6.1|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4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1|5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|3.6|155.9|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16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59.6|3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|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9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12506</TotalTime>
  <Words>370</Words>
  <Application>Microsoft Office PowerPoint</Application>
  <PresentationFormat>On-screen Show (16:10)</PresentationFormat>
  <Paragraphs>156</Paragraphs>
  <Slides>50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Mylar</vt:lpstr>
      <vt:lpstr>PowerPoint Presentation</vt:lpstr>
      <vt:lpstr>PowerPoint Presentation</vt:lpstr>
      <vt:lpstr>Nhibernate?</vt:lpstr>
      <vt:lpstr>The problem?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</vt:lpstr>
      <vt:lpstr>Mapping</vt:lpstr>
      <vt:lpstr>example</vt:lpstr>
      <vt:lpstr>unit of work</vt:lpstr>
      <vt:lpstr>Transaction</vt:lpstr>
      <vt:lpstr>Session management</vt:lpstr>
      <vt:lpstr>Session management</vt:lpstr>
      <vt:lpstr>Session management</vt:lpstr>
      <vt:lpstr>Session management</vt:lpstr>
      <vt:lpstr>identity map</vt:lpstr>
      <vt:lpstr>identity map</vt:lpstr>
      <vt:lpstr>identity map - Problems</vt:lpstr>
      <vt:lpstr>identity map - Problems</vt:lpstr>
      <vt:lpstr>identity map - Problems</vt:lpstr>
      <vt:lpstr>Cascading</vt:lpstr>
      <vt:lpstr>Cascading</vt:lpstr>
      <vt:lpstr>cascading</vt:lpstr>
      <vt:lpstr>Cascade &amp; Save-update</vt:lpstr>
      <vt:lpstr>Cascade &amp; delete</vt:lpstr>
      <vt:lpstr>Cascade &amp; None</vt:lpstr>
      <vt:lpstr>Cascade &amp; none</vt:lpstr>
      <vt:lpstr>Cascade &amp; none</vt:lpstr>
      <vt:lpstr>Cascade &amp; none</vt:lpstr>
      <vt:lpstr>PowerPoint Presentation</vt:lpstr>
      <vt:lpstr>Cascade &amp; none</vt:lpstr>
      <vt:lpstr>Attached / Detached</vt:lpstr>
      <vt:lpstr>Attached</vt:lpstr>
      <vt:lpstr>Detached</vt:lpstr>
      <vt:lpstr>Attached / Detached</vt:lpstr>
      <vt:lpstr>Detached</vt:lpstr>
      <vt:lpstr>The ideal</vt:lpstr>
      <vt:lpstr>Reassociate</vt:lpstr>
      <vt:lpstr>Merge</vt:lpstr>
      <vt:lpstr>Lazy Loading</vt:lpstr>
      <vt:lpstr>PRoxy</vt:lpstr>
      <vt:lpstr>Proxy</vt:lpstr>
      <vt:lpstr>PRoxy</vt:lpstr>
      <vt:lpstr>unsaved-value</vt:lpstr>
      <vt:lpstr>Concurrency </vt:lpstr>
      <vt:lpstr>PowerPoint Presentation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Torkel</dc:creator>
  <cp:lastModifiedBy>Torkel</cp:lastModifiedBy>
  <cp:revision>138</cp:revision>
  <dcterms:created xsi:type="dcterms:W3CDTF">2010-03-14T00:15:28Z</dcterms:created>
  <dcterms:modified xsi:type="dcterms:W3CDTF">2010-06-01T13:49:55Z</dcterms:modified>
</cp:coreProperties>
</file>